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9" roundtripDataSignature="AMtx7mhpcftKi7MuW94V5rReAufHvv6G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Resident_monitor" TargetMode="External"/><Relationship Id="rId3" Type="http://schemas.openxmlformats.org/officeDocument/2006/relationships/hyperlink" Target="https://en.wikipedia.org/wiki/Punched_tape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cdf4a7a61_0_11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ponto extra?</a:t>
            </a:r>
            <a:endParaRPr/>
          </a:p>
        </p:txBody>
      </p:sp>
      <p:sp>
        <p:nvSpPr>
          <p:cNvPr id="180" name="Google Shape;180;g1dcdf4a7a61_0_11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dcdf4a7a61_0_16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ponto extra?</a:t>
            </a:r>
            <a:endParaRPr/>
          </a:p>
        </p:txBody>
      </p:sp>
      <p:sp>
        <p:nvSpPr>
          <p:cNvPr id="186" name="Google Shape;186;g1dcdf4a7a61_0_16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dcdf4a7a61_0_21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ponto extra?</a:t>
            </a:r>
            <a:endParaRPr/>
          </a:p>
        </p:txBody>
      </p:sp>
      <p:sp>
        <p:nvSpPr>
          <p:cNvPr id="192" name="Google Shape;192;g1dcdf4a7a61_0_21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CHAMADA</a:t>
            </a:r>
            <a:endParaRPr/>
          </a:p>
        </p:txBody>
      </p:sp>
      <p:sp>
        <p:nvSpPr>
          <p:cNvPr id="205" name="Google Shape;205;p1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3ebe8e5437_0_32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PQ LINUX</a:t>
            </a:r>
            <a:endParaRPr/>
          </a:p>
        </p:txBody>
      </p:sp>
      <p:sp>
        <p:nvSpPr>
          <p:cNvPr id="217" name="Google Shape;217;g13ebe8e5437_0_32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ebe8e5437_0_23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3ebe8e5437_0_23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>
                <a:solidFill>
                  <a:srgbClr val="202122"/>
                </a:solidFill>
                <a:highlight>
                  <a:srgbClr val="FFFFFF"/>
                </a:highlight>
              </a:rPr>
              <a:t>Early computers were built to perform a series of single tasks, like a calculator. Basic operating system features were developed in the 1950s, such as </a:t>
            </a:r>
            <a:r>
              <a:rPr lang="pt-BR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resident monitor</a:t>
            </a:r>
            <a:r>
              <a:rPr lang="pt-BR" sz="1050">
                <a:solidFill>
                  <a:srgbClr val="202122"/>
                </a:solidFill>
                <a:highlight>
                  <a:srgbClr val="FFFFFF"/>
                </a:highlight>
              </a:rPr>
              <a:t> functions that could automatically run different programs in succession to speed up processing.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>
                <a:solidFill>
                  <a:srgbClr val="202122"/>
                </a:solidFill>
                <a:highlight>
                  <a:srgbClr val="FFFFFF"/>
                </a:highlight>
              </a:rPr>
              <a:t>In the early 1950s, a computer could execute only one program at a time. Each user had sole use of the computer for a limited period and would arrive at a scheduled time with their program and data on punched paper cards or </a:t>
            </a:r>
            <a:r>
              <a:rPr lang="pt-BR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punched tape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229" name="Google Shape;229;p1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:notes"/>
          <p:cNvSpPr/>
          <p:nvPr>
            <p:ph idx="2" type="sldImg"/>
          </p:nvPr>
        </p:nvSpPr>
        <p:spPr>
          <a:xfrm>
            <a:off x="1144440" y="685800"/>
            <a:ext cx="4569840" cy="34282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7" name="Google Shape;127;p2:notes"/>
          <p:cNvSpPr/>
          <p:nvPr/>
        </p:nvSpPr>
        <p:spPr>
          <a:xfrm>
            <a:off x="913680" y="4343760"/>
            <a:ext cx="5029560" cy="411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:notes"/>
          <p:cNvSpPr/>
          <p:nvPr>
            <p:ph idx="2" type="sldImg"/>
          </p:nvPr>
        </p:nvSpPr>
        <p:spPr>
          <a:xfrm>
            <a:off x="1171800" y="686160"/>
            <a:ext cx="451548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3:notes"/>
          <p:cNvSpPr/>
          <p:nvPr/>
        </p:nvSpPr>
        <p:spPr>
          <a:xfrm>
            <a:off x="913680" y="4343760"/>
            <a:ext cx="5029560" cy="411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151515"/>
                </a:solidFill>
                <a:highlight>
                  <a:srgbClr val="FFFFFF"/>
                </a:highlight>
              </a:rPr>
              <a:t>In actuality, neither free software nor open source software denote anything about cost—both kinds of software can be legally sold or given away.</a:t>
            </a:r>
            <a:endParaRPr/>
          </a:p>
        </p:txBody>
      </p:sp>
      <p:sp>
        <p:nvSpPr>
          <p:cNvPr id="339" name="Google Shape;339;p3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ebe8e5437_0_9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ebe8e5437_0_9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13ebe8e5437_0_9:notes"/>
          <p:cNvSpPr txBox="1"/>
          <p:nvPr>
            <p:ph idx="12" type="sldNum"/>
          </p:nvPr>
        </p:nvSpPr>
        <p:spPr>
          <a:xfrm>
            <a:off x="4399200" y="9555480"/>
            <a:ext cx="3372900" cy="50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cdf4a7a61_0_1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dcdf4a7a61_0_1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ponto extra?</a:t>
            </a:r>
            <a:endParaRPr/>
          </a:p>
        </p:txBody>
      </p:sp>
      <p:sp>
        <p:nvSpPr>
          <p:cNvPr id="174" name="Google Shape;174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3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6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56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7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7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57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57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8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8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8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8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58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58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0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71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2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72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4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75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75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75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76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76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76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7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77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77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77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8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78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78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79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79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79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79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80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80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80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80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80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80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9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9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0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0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50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1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2"/>
          <p:cNvSpPr txBox="1"/>
          <p:nvPr>
            <p:ph idx="1"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3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3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3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53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4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4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54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4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5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5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5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55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2"/>
          <p:cNvSpPr/>
          <p:nvPr/>
        </p:nvSpPr>
        <p:spPr>
          <a:xfrm>
            <a:off x="0" y="220680"/>
            <a:ext cx="9143280" cy="22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42"/>
          <p:cNvSpPr/>
          <p:nvPr/>
        </p:nvSpPr>
        <p:spPr>
          <a:xfrm>
            <a:off x="0" y="0"/>
            <a:ext cx="9143280" cy="365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" name="Google Shape;12;p4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84360" y="465480"/>
            <a:ext cx="1136520" cy="7192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42"/>
          <p:cNvCxnSpPr/>
          <p:nvPr/>
        </p:nvCxnSpPr>
        <p:spPr>
          <a:xfrm>
            <a:off x="685800" y="3398400"/>
            <a:ext cx="7848360" cy="144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" name="Google Shape;14;p42"/>
          <p:cNvSpPr txBox="1"/>
          <p:nvPr>
            <p:ph type="title"/>
          </p:nvPr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42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6"/>
          <p:cNvSpPr/>
          <p:nvPr/>
        </p:nvSpPr>
        <p:spPr>
          <a:xfrm>
            <a:off x="0" y="220680"/>
            <a:ext cx="9143280" cy="22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6"/>
          <p:cNvSpPr/>
          <p:nvPr/>
        </p:nvSpPr>
        <p:spPr>
          <a:xfrm>
            <a:off x="0" y="0"/>
            <a:ext cx="9143280" cy="365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4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884360" y="465480"/>
            <a:ext cx="1136520" cy="71928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46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46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www.ted.com/talks/linus_torvalds_the_mind_behind_linux?language=pt-br" TargetMode="External"/><Relationship Id="rId4" Type="http://schemas.openxmlformats.org/officeDocument/2006/relationships/hyperlink" Target="https://www.kernel.org/category/about.html" TargetMode="External"/><Relationship Id="rId5" Type="http://schemas.openxmlformats.org/officeDocument/2006/relationships/hyperlink" Target="https://kapeli.com/cheat_sheets/Licenses.docset/Contents/Resources/Documents/index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"/>
          <p:cNvSpPr/>
          <p:nvPr/>
        </p:nvSpPr>
        <p:spPr>
          <a:xfrm>
            <a:off x="685800" y="1371600"/>
            <a:ext cx="7848000" cy="1926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54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 DE CÓDIGO ABERTO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/>
          <p:nvPr/>
        </p:nvSpPr>
        <p:spPr>
          <a:xfrm>
            <a:off x="685800" y="3505320"/>
            <a:ext cx="6909840" cy="1751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57576E"/>
                </a:solidFill>
                <a:latin typeface="Arial"/>
                <a:ea typeface="Arial"/>
                <a:cs typeface="Arial"/>
                <a:sym typeface="Arial"/>
              </a:rPr>
              <a:t>S088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57576E"/>
                </a:solidFill>
                <a:latin typeface="Arial"/>
                <a:ea typeface="Arial"/>
                <a:cs typeface="Arial"/>
                <a:sym typeface="Arial"/>
              </a:rPr>
              <a:t>- Apresentação / In</a:t>
            </a:r>
            <a:r>
              <a:rPr lang="pt-BR" sz="2400">
                <a:solidFill>
                  <a:srgbClr val="57576E"/>
                </a:solidFill>
              </a:rPr>
              <a:t>trodução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dcdf4a7a61_0_11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Método de avaliação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g1dcdf4a7a61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63" y="2540820"/>
            <a:ext cx="8753475" cy="131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dcdf4a7a61_0_16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Método de avaliação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g1dcdf4a7a61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88" y="2532070"/>
            <a:ext cx="8734425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dcdf4a7a61_0_21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Método de avaliação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g1dcdf4a7a61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7538" y="1938020"/>
            <a:ext cx="2828925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1dcdf4a7a61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5413" y="4126345"/>
            <a:ext cx="6553200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Cronograma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9225" y="1523527"/>
            <a:ext cx="3184817" cy="51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/>
          <p:nvPr/>
        </p:nvSpPr>
        <p:spPr>
          <a:xfrm>
            <a:off x="685800" y="1371600"/>
            <a:ext cx="7848000" cy="1926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54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 DE CÓDIGO ABERTO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0"/>
          <p:cNvSpPr/>
          <p:nvPr/>
        </p:nvSpPr>
        <p:spPr>
          <a:xfrm>
            <a:off x="685800" y="3505320"/>
            <a:ext cx="6909840" cy="1751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57576E"/>
                </a:solidFill>
                <a:latin typeface="Arial"/>
                <a:ea typeface="Arial"/>
                <a:cs typeface="Arial"/>
                <a:sym typeface="Arial"/>
              </a:rPr>
              <a:t>S088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57576E"/>
                </a:solidFill>
                <a:latin typeface="Arial"/>
                <a:ea typeface="Arial"/>
                <a:cs typeface="Arial"/>
                <a:sym typeface="Arial"/>
              </a:rPr>
              <a:t>- Introdução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D2533C"/>
                </a:solidFill>
              </a:rPr>
              <a:t>Linux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1"/>
          <p:cNvSpPr/>
          <p:nvPr/>
        </p:nvSpPr>
        <p:spPr>
          <a:xfrm>
            <a:off x="74550" y="1600200"/>
            <a:ext cx="9069300" cy="3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600">
                <a:solidFill>
                  <a:srgbClr val="292934"/>
                </a:solidFill>
                <a:latin typeface="Verdana"/>
                <a:ea typeface="Verdana"/>
                <a:cs typeface="Verdana"/>
                <a:sym typeface="Verdana"/>
              </a:rPr>
              <a:t>Linux é uma família de sistemas operacionais </a:t>
            </a:r>
            <a:endParaRPr b="1" i="1" sz="2600">
              <a:solidFill>
                <a:srgbClr val="292934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292934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600"/>
              <a:buFont typeface="Verdana"/>
              <a:buChar char="•"/>
            </a:pPr>
            <a:r>
              <a:rPr lang="pt-BR" sz="2600">
                <a:solidFill>
                  <a:srgbClr val="292934"/>
                </a:solidFill>
                <a:latin typeface="Verdana"/>
                <a:ea typeface="Verdana"/>
                <a:cs typeface="Verdana"/>
                <a:sym typeface="Verdana"/>
              </a:rPr>
              <a:t>Windows, iOS, Mac OS, etc. são outros exemplos de SO</a:t>
            </a:r>
            <a:endParaRPr sz="2600">
              <a:solidFill>
                <a:srgbClr val="292934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Calibri"/>
              <a:buChar char="•"/>
            </a:pPr>
            <a:r>
              <a:rPr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O Linux é um clone do sistema UNIX desenvolvido por Linus Torvalds em </a:t>
            </a:r>
            <a:r>
              <a:rPr b="1"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1991</a:t>
            </a:r>
            <a:endParaRPr b="1" sz="260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Calibri"/>
              <a:buChar char="•"/>
            </a:pPr>
            <a:r>
              <a:rPr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Sistemas Operacionais Linux são baseados no </a:t>
            </a:r>
            <a:r>
              <a:rPr b="1"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Kernel do Linux</a:t>
            </a:r>
            <a:endParaRPr b="1" sz="260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Calibri"/>
              <a:buChar char="•"/>
            </a:pPr>
            <a:r>
              <a:rPr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Sobre o Kernel são criadas as diferentes </a:t>
            </a:r>
            <a:r>
              <a:rPr b="1" lang="pt-BR" sz="260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distribuições</a:t>
            </a:r>
            <a:endParaRPr sz="2600">
              <a:solidFill>
                <a:srgbClr val="292934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ebe8e5437_0_32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rgbClr val="D2533C"/>
                </a:solidFill>
              </a:rPr>
              <a:t>Linux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13ebe8e5437_0_32"/>
          <p:cNvSpPr txBox="1"/>
          <p:nvPr/>
        </p:nvSpPr>
        <p:spPr>
          <a:xfrm>
            <a:off x="303150" y="1523525"/>
            <a:ext cx="8900700" cy="49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78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●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Versões de Linux estão em carros, televisores, supercomputadores, equipamentos de rede, celulares (Android), entre outros.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●"/>
            </a:pPr>
            <a:r>
              <a:rPr b="1"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Núcleo</a:t>
            </a:r>
            <a:r>
              <a:rPr b="1"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da Internet</a:t>
            </a:r>
            <a:endParaRPr b="1"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●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Segurança e Estabilidade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●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Versões para Desktop e Servidores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●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Múltiplas Distribuições, exemplos: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○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Ubuntu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○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Alpine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778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350"/>
              <a:buFont typeface="Verdana"/>
              <a:buChar char="○"/>
            </a:pPr>
            <a:r>
              <a:rPr lang="pt-BR" sz="2350">
                <a:solidFill>
                  <a:srgbClr val="22222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CentOS</a:t>
            </a:r>
            <a:endParaRPr sz="2350">
              <a:solidFill>
                <a:srgbClr val="22222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ebe8e5437_0_23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13ebe8e5437_0_23"/>
          <p:cNvSpPr/>
          <p:nvPr/>
        </p:nvSpPr>
        <p:spPr>
          <a:xfrm>
            <a:off x="148025" y="1600200"/>
            <a:ext cx="853830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Clr>
                <a:srgbClr val="292934"/>
              </a:buClr>
              <a:buSzPts val="3200"/>
              <a:buChar char="●"/>
            </a:pPr>
            <a:r>
              <a:rPr lang="pt-BR" sz="3200">
                <a:solidFill>
                  <a:srgbClr val="292934"/>
                </a:solidFill>
              </a:rPr>
              <a:t>É o conjunto de programas que gerenciam recursos, processadores, armazenamento, dispositivos de entrada e saída e dados da máquina e seus periféricos. </a:t>
            </a:r>
            <a:endParaRPr sz="3200">
              <a:solidFill>
                <a:srgbClr val="292934"/>
              </a:solidFill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200"/>
              <a:buChar char="●"/>
            </a:pPr>
            <a:r>
              <a:rPr lang="pt-BR" sz="3200">
                <a:solidFill>
                  <a:srgbClr val="292934"/>
                </a:solidFill>
              </a:rPr>
              <a:t>O sistema que faz comunicação entre o hardware e os demais softwares. 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200"/>
              <a:buFont typeface="Arial"/>
              <a:buChar char="●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Programa que está entre o usuário e a máquina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2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dk1"/>
                </a:solidFill>
              </a:rPr>
              <a:t>Antes: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3200">
                <a:solidFill>
                  <a:schemeClr val="dk1"/>
                </a:solidFill>
              </a:rPr>
              <a:t>Computadores faziam série de comandos, como uma calculadora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pt-BR" sz="3200">
                <a:solidFill>
                  <a:schemeClr val="dk1"/>
                </a:solidFill>
              </a:rPr>
              <a:t>Cada usuário chegava com seu programa e carregava diretamente na </a:t>
            </a:r>
            <a:r>
              <a:rPr lang="pt-BR" sz="3200">
                <a:solidFill>
                  <a:schemeClr val="dk1"/>
                </a:solidFill>
              </a:rPr>
              <a:t>memória</a:t>
            </a:r>
            <a:r>
              <a:rPr lang="pt-BR" sz="3200">
                <a:solidFill>
                  <a:schemeClr val="dk1"/>
                </a:solidFill>
              </a:rPr>
              <a:t> para ser executado.</a:t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i="1" lang="pt-BR" sz="3200">
                <a:solidFill>
                  <a:schemeClr val="dk1"/>
                </a:solidFill>
              </a:rPr>
              <a:t>monitores residentes</a:t>
            </a:r>
            <a:r>
              <a:rPr lang="pt-BR" sz="3200">
                <a:solidFill>
                  <a:schemeClr val="dk1"/>
                </a:solidFill>
              </a:rPr>
              <a:t> verificavam se o programa continuava rodando ou encadeavam o próximo.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4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720"/>
              <a:buFont typeface="Arial"/>
              <a:buChar char="•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Divisão em camadas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563" y="2358200"/>
            <a:ext cx="3040875" cy="44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45700" spcFirstLastPara="1" rIns="457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3200" u="none" cap="none" strike="noStrik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Apresentação do Professor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2"/>
          <p:cNvPicPr preferRelativeResize="0"/>
          <p:nvPr/>
        </p:nvPicPr>
        <p:blipFill rotWithShape="1">
          <a:blip r:embed="rId3">
            <a:alphaModFix/>
          </a:blip>
          <a:srcRect b="0" l="1749" r="1040" t="0"/>
          <a:stretch/>
        </p:blipFill>
        <p:spPr>
          <a:xfrm>
            <a:off x="959750" y="2081850"/>
            <a:ext cx="7277301" cy="246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"/>
          <p:cNvSpPr txBox="1"/>
          <p:nvPr/>
        </p:nvSpPr>
        <p:spPr>
          <a:xfrm>
            <a:off x="2399400" y="4966475"/>
            <a:ext cx="4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https://www.linkedin.com/in/lucas-tomazi-a6836b143/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261150" y="1961200"/>
            <a:ext cx="8621700" cy="3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1"/>
                </a:solidFill>
              </a:rPr>
              <a:t>Funções Básicas</a:t>
            </a:r>
            <a:r>
              <a:rPr lang="pt-BR" sz="2700">
                <a:solidFill>
                  <a:schemeClr val="dk1"/>
                </a:solidFill>
              </a:rPr>
              <a:t>: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definição da interface com o usuário;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compartilhamento de hardware entre usuários;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compartilhamento de dados entre usuários;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gerenciamento dos dispositivos de entrada e saída;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tratamento e recuperação de erros</a:t>
            </a:r>
            <a:endParaRPr sz="2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640" y="1772640"/>
            <a:ext cx="5968440" cy="4939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8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720"/>
              <a:buFont typeface="Arial"/>
              <a:buChar char="•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  <a:r>
              <a:rPr b="1" i="0" lang="pt-BR" sz="3200" u="none" cap="none" strike="noStrike">
                <a:solidFill>
                  <a:srgbClr val="292934"/>
                </a:solidFill>
              </a:rPr>
              <a:t>Kernel</a:t>
            </a: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é parte do sistema operacional residente na memória e quando necessário carrega outros programas não residentes na memória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Clr>
                <a:srgbClr val="93A299"/>
              </a:buClr>
              <a:buSzPts val="2720"/>
              <a:buFont typeface="Arial"/>
              <a:buChar char="•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Muitas funções dos SOs são ocultas, mas o usuário interage diretamente com o SO através da interface de linha de comando ou da interface gráfica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9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9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720"/>
              <a:buFont typeface="Arial"/>
              <a:buChar char="•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Interface de linha de comando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9640" y="2781000"/>
            <a:ext cx="5003280" cy="3752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720"/>
              <a:buFont typeface="Arial"/>
              <a:buChar char="•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Interface gráfica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7640" y="2421000"/>
            <a:ext cx="7632000" cy="4290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Gerenciamento de HW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200"/>
              <a:buFont typeface="Arial"/>
              <a:buChar char="●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Os programas geralmente possuem uma interface própria com o usuário. </a:t>
            </a:r>
            <a:endParaRPr b="0" i="0" sz="3200" u="none" cap="none" strike="noStrike">
              <a:solidFill>
                <a:srgbClr val="29293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200"/>
              <a:buFont typeface="Arial"/>
              <a:buChar char="●"/>
            </a:pP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Eles assumem o controle da tela, teclado e mouse</a:t>
            </a:r>
            <a:endParaRPr sz="3200">
              <a:solidFill>
                <a:srgbClr val="292934"/>
              </a:solidFill>
            </a:endParaRPr>
          </a:p>
          <a:p>
            <a:pPr indent="-431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200"/>
              <a:buFont typeface="Arial"/>
              <a:buChar char="●"/>
            </a:pPr>
            <a:r>
              <a:rPr lang="pt-BR" sz="3200">
                <a:solidFill>
                  <a:srgbClr val="292934"/>
                </a:solidFill>
              </a:rPr>
              <a:t>P</a:t>
            </a: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recisam usar o </a:t>
            </a:r>
            <a:r>
              <a:rPr b="1" i="0" lang="pt-BR" sz="3200" u="none" cap="none" strike="noStrike">
                <a:solidFill>
                  <a:srgbClr val="292934"/>
                </a:solidFill>
              </a:rPr>
              <a:t>kernel</a:t>
            </a:r>
            <a:r>
              <a:rPr b="0" i="0" lang="pt-BR" sz="3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do sistema operacional para se comunicar com esses dispositivos de hardware e com a memória e as unidades de disco do computador.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Gerenciamento de HW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3" name="Google Shape;28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640" y="1700640"/>
            <a:ext cx="4247280" cy="494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4000" y="1917000"/>
            <a:ext cx="3504600" cy="3898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 de arquivos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3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4000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Parte do Sistema Operacional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É a forma de organização de dados em algum meio de armazenamento de dados em massa. (hd, ssd, flash drives, etc)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pt-BR" sz="2700">
                <a:solidFill>
                  <a:schemeClr val="dk1"/>
                </a:solidFill>
              </a:rPr>
              <a:t>Arquivos e diretórios</a:t>
            </a:r>
            <a:endParaRPr sz="27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rPr lang="pt-BR" sz="2700">
                <a:solidFill>
                  <a:schemeClr val="dk1"/>
                </a:solidFill>
              </a:rPr>
              <a:t>"On a UNIX system, everything is a file; if something is not a file, it is a process."</a:t>
            </a:r>
            <a:endParaRPr sz="27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 de arquivos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4"/>
          <p:cNvSpPr/>
          <p:nvPr/>
        </p:nvSpPr>
        <p:spPr>
          <a:xfrm>
            <a:off x="385200" y="2032200"/>
            <a:ext cx="4042080" cy="4492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/ (Raiz)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/boot (Kernel)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/proc (Inf. Do Kernel)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/dev (Dispositivos)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/etc (Configurações)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/lib (Bibliotecas)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/root (Home do root)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/home (Usuários)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4"/>
          <p:cNvSpPr/>
          <p:nvPr/>
        </p:nvSpPr>
        <p:spPr>
          <a:xfrm>
            <a:off x="4284000" y="2061000"/>
            <a:ext cx="4607640" cy="4319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/ (Raiz)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/bin (Binários)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/sbin (binários de root)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/usr (Secundária)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/var (Dados variáveis)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/tmp (Temporários)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/mnt (Ponto de montagem)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 /opt (Opcionais)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Categorias de SOs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6"/>
          <p:cNvSpPr/>
          <p:nvPr/>
        </p:nvSpPr>
        <p:spPr>
          <a:xfrm>
            <a:off x="457200" y="1600200"/>
            <a:ext cx="54100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557"/>
              <a:buFont typeface="Arial"/>
              <a:buChar char="•"/>
            </a:pPr>
            <a:r>
              <a:rPr b="0" i="0" lang="pt-BR" sz="300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Multitarefa</a:t>
            </a:r>
            <a:endParaRPr b="0" i="0" sz="300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237"/>
              <a:buFont typeface="Arial"/>
              <a:buChar char="•"/>
            </a:pPr>
            <a:r>
              <a:rPr b="0" i="0" lang="pt-BR" sz="26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Capacidade de rodar mais de um programa ao mesmo tempo</a:t>
            </a:r>
            <a:endParaRPr b="0" i="0" sz="26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Clr>
                <a:srgbClr val="93A299"/>
              </a:buClr>
              <a:buSzPts val="2557"/>
              <a:buFont typeface="Arial"/>
              <a:buChar char="•"/>
            </a:pPr>
            <a:r>
              <a:rPr b="0" i="0" lang="pt-BR" sz="300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Multiusuários</a:t>
            </a:r>
            <a:endParaRPr b="0" i="0" sz="300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237"/>
              <a:buFont typeface="Arial"/>
              <a:buChar char="•"/>
            </a:pPr>
            <a:r>
              <a:rPr b="0" i="0" lang="pt-BR" sz="26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Permite mais de um usuário acessar o computador ao mesmo tempo</a:t>
            </a:r>
            <a:endParaRPr b="0" i="0" sz="26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Clr>
                <a:srgbClr val="93A299"/>
              </a:buClr>
              <a:buSzPts val="2557"/>
              <a:buFont typeface="Arial"/>
              <a:buChar char="•"/>
            </a:pPr>
            <a:r>
              <a:rPr b="0" i="0" lang="pt-BR" sz="300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Multiprocessadores</a:t>
            </a:r>
            <a:endParaRPr b="0" i="0" sz="300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237"/>
              <a:buFont typeface="Arial"/>
              <a:buChar char="•"/>
            </a:pPr>
            <a:r>
              <a:rPr b="0" i="0" lang="pt-BR" sz="26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Capacidade de usar mais de uma CPU</a:t>
            </a:r>
            <a:endParaRPr b="0" i="0" sz="26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4000" y="2565000"/>
            <a:ext cx="2912400" cy="2591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45700" spcFirstLastPara="1" rIns="457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3200" u="none" cap="none" strike="noStrik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Apresentação do Professor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900" y="1985950"/>
            <a:ext cx="7496175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Sistemas Operacionais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7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2075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277"/>
              <a:buFont typeface="Arial"/>
              <a:buChar char="•"/>
            </a:pPr>
            <a:r>
              <a:rPr b="0" i="0" lang="pt-BR" sz="260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Existem basicamente quatro tipos populares de sistemas operacionais</a:t>
            </a:r>
            <a:endParaRPr b="0" i="0" sz="260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042"/>
              <a:buFont typeface="Arial"/>
              <a:buChar char="•"/>
            </a:pPr>
            <a:r>
              <a:rPr b="0" i="0" lang="pt-BR" sz="23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Unix</a:t>
            </a:r>
            <a:endParaRPr b="0" i="0" sz="23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59" lvl="2" marL="73152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015"/>
              <a:buFont typeface="Arial"/>
              <a:buChar char="•"/>
            </a:pPr>
            <a:r>
              <a:rPr b="0" i="0" lang="pt-BR" sz="219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Um dos primeiros sistemas operacionais portáveis</a:t>
            </a:r>
            <a:endParaRPr b="0" i="0" sz="219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042"/>
              <a:buFont typeface="Arial"/>
              <a:buChar char="•"/>
            </a:pPr>
            <a:r>
              <a:rPr b="1" i="0" lang="pt-BR" sz="23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Linux</a:t>
            </a:r>
            <a:endParaRPr b="0" i="0" sz="23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59" lvl="2" marL="73152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015"/>
              <a:buFont typeface="Arial"/>
              <a:buChar char="•"/>
            </a:pPr>
            <a:r>
              <a:rPr b="0" i="0" lang="pt-BR" sz="2194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Sistema operacional sobre licença GPL com diversas distribuições</a:t>
            </a:r>
            <a:endParaRPr b="0" i="0" sz="219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042"/>
              <a:buFont typeface="Arial"/>
              <a:buChar char="•"/>
            </a:pPr>
            <a:r>
              <a:rPr b="0" i="0" lang="pt-BR" sz="23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Windows</a:t>
            </a:r>
            <a:endParaRPr b="0" i="0" sz="23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59" lvl="2" marL="73152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015"/>
              <a:buFont typeface="Arial"/>
              <a:buChar char="•"/>
            </a:pPr>
            <a:r>
              <a:rPr b="0" i="0" lang="pt-BR" sz="219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Sistema Operacional comercial amplamente utilizado</a:t>
            </a:r>
            <a:endParaRPr b="0" i="0" sz="219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75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2042"/>
              <a:buFont typeface="Arial"/>
              <a:buChar char="•"/>
            </a:pPr>
            <a:r>
              <a:rPr b="0" i="0" lang="pt-BR" sz="233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MAC OS</a:t>
            </a:r>
            <a:endParaRPr b="0" i="0" sz="233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2" marL="73152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1615"/>
              <a:buFont typeface="Arial"/>
              <a:buChar char="•"/>
            </a:pPr>
            <a:r>
              <a:rPr b="0" i="0" lang="pt-BR" sz="219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Sistema Operacional desenvolvido para dispositivos </a:t>
            </a:r>
            <a:r>
              <a:rPr b="0" i="0" lang="pt-BR" sz="247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apple</a:t>
            </a:r>
            <a:endParaRPr b="0" i="0" sz="247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Linux...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8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59" lvl="1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380"/>
              <a:buFont typeface="Arial"/>
              <a:buChar char="•"/>
            </a:pPr>
            <a:r>
              <a:rPr b="1" i="0" lang="pt-BR" sz="28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 que é um sistema operacional de código aberto ???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8"/>
          <p:cNvSpPr txBox="1"/>
          <p:nvPr/>
        </p:nvSpPr>
        <p:spPr>
          <a:xfrm>
            <a:off x="370050" y="2873925"/>
            <a:ext cx="85602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3000"/>
              <a:buChar char="●"/>
            </a:pPr>
            <a:r>
              <a:rPr lang="pt-BR" sz="3000">
                <a:solidFill>
                  <a:srgbClr val="151515"/>
                </a:solidFill>
                <a:highlight>
                  <a:srgbClr val="FFFFFF"/>
                </a:highlight>
              </a:rPr>
              <a:t>Sistema</a:t>
            </a:r>
            <a:r>
              <a:rPr lang="pt-BR" sz="3000">
                <a:solidFill>
                  <a:srgbClr val="151515"/>
                </a:solidFill>
                <a:highlight>
                  <a:srgbClr val="FFFFFF"/>
                </a:highlight>
              </a:rPr>
              <a:t> Operacional que o código fonte que é projetado para ser publicamente acessível - qualquer um pode ver, modificar e distribuir o código como desejar.</a:t>
            </a:r>
            <a:endParaRPr sz="3000">
              <a:solidFill>
                <a:srgbClr val="151515"/>
              </a:solidFill>
              <a:highlight>
                <a:srgbClr val="FFFFFF"/>
              </a:highlight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3000"/>
              <a:buChar char="●"/>
            </a:pPr>
            <a:r>
              <a:rPr lang="pt-BR" sz="3000">
                <a:solidFill>
                  <a:srgbClr val="151515"/>
                </a:solidFill>
                <a:highlight>
                  <a:srgbClr val="FFFFFF"/>
                </a:highlight>
              </a:rPr>
              <a:t>Linux é o maior projeto de software de código aberto do mundo</a:t>
            </a:r>
            <a:endParaRPr sz="3000">
              <a:solidFill>
                <a:srgbClr val="15151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Definições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9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21590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3400"/>
              <a:buFont typeface="Arial"/>
              <a:buChar char="•"/>
            </a:pPr>
            <a:r>
              <a:rPr b="0" i="0" lang="pt-BR" sz="4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Freeware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Programa de computador cuja utilização não implica em pagamento de licenças de uso ou </a:t>
            </a:r>
            <a:r>
              <a:rPr lang="pt-BR" sz="3000">
                <a:solidFill>
                  <a:srgbClr val="292934"/>
                </a:solidFill>
              </a:rPr>
              <a:t>royalties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Usuários não têm acesso ao código fonte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1640" y="5445360"/>
            <a:ext cx="1133640" cy="1133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640" y="4581000"/>
            <a:ext cx="2736360" cy="104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36360" y="4581000"/>
            <a:ext cx="1281960" cy="1265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000" y="5949360"/>
            <a:ext cx="2454480" cy="776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0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Definições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21590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3400"/>
              <a:buFont typeface="Arial"/>
              <a:buChar char="•"/>
            </a:pPr>
            <a:r>
              <a:rPr b="0" i="0" lang="pt-BR" sz="4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Shareware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Programa de computador distribuído de forma gratuita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Em geral com algum tipo de restrição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Usuário não têm acesso ao código fonte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93A299"/>
              </a:buClr>
              <a:buSzPts val="2550"/>
              <a:buFont typeface="Arial"/>
              <a:buChar char="•"/>
            </a:pPr>
            <a:r>
              <a:rPr b="0" i="0" lang="pt-BR" sz="3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Para a liberação de todos os recursos deve haver pagamento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640" y="5517360"/>
            <a:ext cx="1877400" cy="135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0000" y="5805360"/>
            <a:ext cx="2396160" cy="97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40000" y="5157360"/>
            <a:ext cx="3001320" cy="15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Definições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1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pt-BR" sz="2600"/>
              <a:t>Software Open Source é liberado </a:t>
            </a:r>
            <a:r>
              <a:rPr lang="pt-BR" sz="2600"/>
              <a:t>através</a:t>
            </a:r>
            <a:r>
              <a:rPr lang="pt-BR" sz="2600"/>
              <a:t> de uma </a:t>
            </a:r>
            <a:r>
              <a:rPr lang="pt-BR" sz="2600"/>
              <a:t>licença</a:t>
            </a:r>
            <a:r>
              <a:rPr lang="pt-BR" sz="2600"/>
              <a:t> </a:t>
            </a:r>
            <a:r>
              <a:rPr lang="pt-BR" sz="2600"/>
              <a:t>específica</a:t>
            </a:r>
            <a:r>
              <a:rPr lang="pt-BR" sz="2600"/>
              <a:t> que faz seu </a:t>
            </a:r>
            <a:r>
              <a:rPr lang="pt-BR" sz="2600"/>
              <a:t>código</a:t>
            </a:r>
            <a:r>
              <a:rPr lang="pt-BR" sz="2600"/>
              <a:t> fonte </a:t>
            </a:r>
            <a:r>
              <a:rPr lang="pt-BR" sz="2600"/>
              <a:t>disponível</a:t>
            </a:r>
            <a:r>
              <a:rPr lang="pt-BR" sz="2600"/>
              <a:t> legalmente para os </a:t>
            </a:r>
            <a:r>
              <a:rPr lang="pt-BR" sz="2600"/>
              <a:t>usuários</a:t>
            </a:r>
            <a:r>
              <a:rPr lang="pt-BR" sz="2600"/>
              <a:t> finais</a:t>
            </a:r>
            <a:endParaRPr sz="2600"/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pt-BR" sz="2600"/>
              <a:t>Código</a:t>
            </a:r>
            <a:r>
              <a:rPr lang="pt-BR" sz="2600"/>
              <a:t> fonte é liberado sem custo adicional</a:t>
            </a:r>
            <a:endParaRPr sz="2600"/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pt-BR" sz="2600"/>
              <a:t>O </a:t>
            </a:r>
            <a:r>
              <a:rPr lang="pt-BR" sz="2600"/>
              <a:t>código</a:t>
            </a:r>
            <a:r>
              <a:rPr lang="pt-BR" sz="2600"/>
              <a:t> fonte pode ser repropositado em um </a:t>
            </a:r>
            <a:r>
              <a:rPr lang="pt-BR" sz="2600"/>
              <a:t>software</a:t>
            </a:r>
            <a:r>
              <a:rPr lang="pt-BR" sz="2600"/>
              <a:t> novo: pode criar outro software usando ele e distribuir.</a:t>
            </a:r>
            <a:endParaRPr sz="4400">
              <a:solidFill>
                <a:srgbClr val="292934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2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Definições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2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445769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3420"/>
              <a:buFont typeface="Arial"/>
              <a:buChar char="●"/>
            </a:pPr>
            <a:r>
              <a:rPr b="0" i="0" lang="pt-BR" sz="342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Liberdades do Free Software:</a:t>
            </a:r>
            <a:endParaRPr b="0" i="0" sz="342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6428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328"/>
              <a:buFont typeface="Arial"/>
              <a:buChar char="●"/>
            </a:pPr>
            <a:r>
              <a:rPr b="0" i="0" lang="pt-BR" sz="232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Liberdade 0: Liberdade de executar o programa para qualquer propósito</a:t>
            </a:r>
            <a:endParaRPr b="0" i="0" sz="232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6428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328"/>
              <a:buFont typeface="Arial"/>
              <a:buChar char="●"/>
            </a:pPr>
            <a:r>
              <a:rPr b="0" i="0" lang="pt-BR" sz="232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Liberdade 1: Liberdade de estudar como o programa funciona, modificá-lo para adaptá-lo as suas necessidades</a:t>
            </a:r>
            <a:endParaRPr b="0" i="0" sz="232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6428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328"/>
              <a:buFont typeface="Arial"/>
              <a:buChar char="●"/>
            </a:pPr>
            <a:r>
              <a:rPr b="0" i="0" lang="pt-BR" sz="232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Liberdade 2: Liberdade de redistribuir cópias para ajudar a comunidade</a:t>
            </a:r>
            <a:endParaRPr b="0" i="0" sz="232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6428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328"/>
              <a:buFont typeface="Arial"/>
              <a:buChar char="●"/>
            </a:pPr>
            <a:r>
              <a:rPr b="0" i="0" lang="pt-BR" sz="232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Liberdade 3: Liberdade de promover melhorias no programa, liberar suas melhorias (e versões modificadas) para o público, para beneficiar toda a comunidade</a:t>
            </a:r>
            <a:endParaRPr b="0" i="0" sz="232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3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Categorias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3"/>
          <p:cNvSpPr/>
          <p:nvPr/>
        </p:nvSpPr>
        <p:spPr>
          <a:xfrm>
            <a:off x="179640" y="1600200"/>
            <a:ext cx="885636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2202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123"/>
              <a:buFont typeface="Arial"/>
              <a:buChar char="•"/>
            </a:pPr>
            <a:r>
              <a:rPr b="0" i="0" lang="pt-BR" sz="2392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Licenças Free Software</a:t>
            </a:r>
            <a:endParaRPr b="0" i="0" sz="239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02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9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GNU GPL</a:t>
            </a:r>
            <a:endParaRPr b="0" i="0" sz="216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3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GNU LGPL – </a:t>
            </a:r>
            <a:r>
              <a:rPr b="0" i="0" lang="pt-BR" sz="19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Permite associação com software proprietário</a:t>
            </a:r>
            <a:endParaRPr b="0" i="0" sz="19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3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BSD – </a:t>
            </a:r>
            <a:r>
              <a:rPr b="0" i="0" lang="pt-BR" sz="19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Menos restritiva, total liberdade para incorporar com softwares proprietários.</a:t>
            </a:r>
            <a:endParaRPr b="0" i="0" sz="19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3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MPL </a:t>
            </a:r>
            <a:r>
              <a:rPr b="0" i="0" lang="pt-BR" sz="19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– Licença Pública Mozilla – Incompatível com GNU GPL</a:t>
            </a:r>
            <a:endParaRPr b="0" i="0" sz="19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0260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9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APACHE</a:t>
            </a:r>
            <a:endParaRPr b="0" i="0" sz="216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0259" lvl="1" marL="457200" marR="0" rtl="0" algn="just">
              <a:lnSpc>
                <a:spcPct val="100000"/>
              </a:lnSpc>
              <a:spcBef>
                <a:spcPts val="561"/>
              </a:spcBef>
              <a:spcAft>
                <a:spcPts val="0"/>
              </a:spcAft>
              <a:buClr>
                <a:srgbClr val="93A299"/>
              </a:buClr>
              <a:buSzPts val="1933"/>
              <a:buFont typeface="Arial"/>
              <a:buChar char="•"/>
            </a:pPr>
            <a:r>
              <a:rPr b="0" i="0" lang="pt-BR" sz="2168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endParaRPr b="0" i="0" sz="2168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4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Free Software Foundation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4"/>
          <p:cNvSpPr/>
          <p:nvPr/>
        </p:nvSpPr>
        <p:spPr>
          <a:xfrm>
            <a:off x="457200" y="1600200"/>
            <a:ext cx="54100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210"/>
              <a:buFont typeface="Arial"/>
              <a:buChar char="•"/>
            </a:pPr>
            <a:r>
              <a:rPr b="0" i="0" lang="pt-BR" sz="26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Em 1985, Stallman publicou um manifesto e um tratado anti copyright (copyleft) intitulado </a:t>
            </a:r>
            <a:r>
              <a:rPr b="1" i="0" lang="pt-BR" sz="26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GPL (General Public License).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210"/>
              <a:buFont typeface="Arial"/>
              <a:buChar char="•"/>
            </a:pPr>
            <a:r>
              <a:rPr b="0" i="0" lang="pt-BR" sz="26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Este tratado cria a Free Software Foundation, explicando a filosofia do software livre e dando apoio aos desenvolvedores que queiram liberar o código fonte.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210"/>
              <a:buFont typeface="Arial"/>
              <a:buChar char="•"/>
            </a:pPr>
            <a:r>
              <a:rPr b="0" i="0" lang="pt-BR" sz="26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GNU Linux – GNU is not Unix</a:t>
            </a:r>
            <a:endParaRPr b="0" i="0" sz="2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2000" y="2421000"/>
            <a:ext cx="2904120" cy="2708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5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Unix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457200" y="1600200"/>
            <a:ext cx="829044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Criado no final da década de 60 pela AT&amp;T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Criado para computadores grandes e caros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Escrito em Assembly – difcultando a portabilidade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1973 –Thompson e Ritchie lançam o primeiro compilador C para o Unix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1974 – AT&amp;T autoriza a distribuição do código fonte do Unix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1975 – Unix BSD da Universidade de Berkeley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1980 – Surgem diversas versões comerciais: Sun Solaris, AIX, IRIX, HP-UX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1984 – É iniciado o desenvolvimento de sistema gráfico (Cliente/Servidor) pelo MIT – X Window System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1990 – Lançado o POSIX (Portable Operating System Interface Unix) pelo IEEE para uniformizar os diversos Unixes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6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Linux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36"/>
          <p:cNvSpPr/>
          <p:nvPr/>
        </p:nvSpPr>
        <p:spPr>
          <a:xfrm>
            <a:off x="457200" y="1600200"/>
            <a:ext cx="829044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182160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1983 – Richard Stallman fundou a Free Software Foundation para trabalhar no projeto GNU (Gnu is Not Unix)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GNU pretende desenvolver um </a:t>
            </a:r>
            <a:r>
              <a:rPr b="1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clone melhorado e livre do SO Unix, sem utilizar seu código fonte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1988 – Andrew Tanenbaum desenvolveu o Minix, para ensino, baseado no 8086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1991 – Linus Torvalds inicia o desenvolvimento de um Kernel  para o 80386 capaz de utilizar as ferramentas do Projeto GNU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Universidade de Helsinki – Finlândia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05 de outubro de 1991 – Linus Envia mensagem para para a lista de discussão minix.os.comp solicitando ajuda para o Kernel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just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>
                <a:srgbClr val="93A299"/>
              </a:buClr>
              <a:buSzPts val="1870"/>
              <a:buFont typeface="Arial"/>
              <a:buChar char="•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1992 – Lançada a primeira distribuição -Yggdrasil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13ebe8e5437_0_9"/>
          <p:cNvPicPr preferRelativeResize="0"/>
          <p:nvPr/>
        </p:nvPicPr>
        <p:blipFill rotWithShape="1">
          <a:blip r:embed="rId3">
            <a:alphaModFix/>
          </a:blip>
          <a:srcRect b="3080" l="1765" r="1241" t="7888"/>
          <a:stretch/>
        </p:blipFill>
        <p:spPr>
          <a:xfrm>
            <a:off x="1432750" y="375650"/>
            <a:ext cx="5958174" cy="648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7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Linux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7"/>
          <p:cNvSpPr/>
          <p:nvPr/>
        </p:nvSpPr>
        <p:spPr>
          <a:xfrm>
            <a:off x="457200" y="1600200"/>
            <a:ext cx="54100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82159" lvl="0" marL="18288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077"/>
              <a:buFont typeface="Arial"/>
              <a:buChar char="•"/>
            </a:pPr>
            <a:r>
              <a:rPr b="0" i="0" lang="pt-BR" sz="24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Junção do nome de seu criador Linus Torvalds com a </a:t>
            </a:r>
            <a:r>
              <a:rPr lang="pt-BR" sz="2444">
                <a:solidFill>
                  <a:srgbClr val="292934"/>
                </a:solidFill>
              </a:rPr>
              <a:t>palavra</a:t>
            </a:r>
            <a:r>
              <a:rPr b="0" i="0" lang="pt-BR" sz="24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Unix - “Olá para todos que estão usando o Minix, </a:t>
            </a:r>
            <a:r>
              <a:rPr lang="pt-BR" sz="2444">
                <a:solidFill>
                  <a:srgbClr val="292934"/>
                </a:solidFill>
              </a:rPr>
              <a:t>e</a:t>
            </a:r>
            <a:r>
              <a:rPr b="0" i="0" lang="pt-BR" sz="24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stou fazendo um sistema operacional free (como passatempo, não será grande e profissional como GNU) para 386, 486, AT e clones” (Finlândia – 1991)</a:t>
            </a:r>
            <a:endParaRPr b="0" i="0" sz="24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0" marL="18288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077"/>
              <a:buFont typeface="Arial"/>
              <a:buChar char="•"/>
            </a:pPr>
            <a:r>
              <a:rPr b="0" i="0" lang="pt-BR" sz="24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Linux é apenas o Kernel do Sistema</a:t>
            </a:r>
            <a:endParaRPr b="0" i="0" sz="24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0" marL="182880" marR="0" rtl="0" algn="just">
              <a:lnSpc>
                <a:spcPct val="100000"/>
              </a:lnSpc>
              <a:spcBef>
                <a:spcPts val="519"/>
              </a:spcBef>
              <a:spcAft>
                <a:spcPts val="0"/>
              </a:spcAft>
              <a:buClr>
                <a:srgbClr val="93A299"/>
              </a:buClr>
              <a:buSzPts val="2077"/>
              <a:buFont typeface="Arial"/>
              <a:buChar char="•"/>
            </a:pPr>
            <a:r>
              <a:rPr b="0" i="0" lang="pt-BR" sz="2444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A distribuição denomina-se GNU/Linux</a:t>
            </a:r>
            <a:endParaRPr b="0" i="0" sz="2444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2000" y="1845000"/>
            <a:ext cx="2846160" cy="4364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9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Distribuições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9"/>
          <p:cNvSpPr/>
          <p:nvPr/>
        </p:nvSpPr>
        <p:spPr>
          <a:xfrm>
            <a:off x="457200" y="1600200"/>
            <a:ext cx="829044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200"/>
              <a:buFont typeface="Arial"/>
              <a:buChar char="●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Debian: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1800"/>
              <a:buChar char="○"/>
            </a:pPr>
            <a:r>
              <a:rPr b="0" i="0" lang="pt-BR" sz="18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Desenvolvida por voluntários, com descentralização de </a:t>
            </a:r>
            <a:r>
              <a:rPr lang="pt-BR" sz="1800">
                <a:solidFill>
                  <a:srgbClr val="292934"/>
                </a:solidFill>
              </a:rPr>
              <a:t>gerência.</a:t>
            </a:r>
            <a:r>
              <a:rPr b="0" i="0" lang="pt-BR" sz="18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Rigidez e estabilidade.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200"/>
              <a:buFont typeface="Arial"/>
              <a:buChar char="●"/>
            </a:pPr>
            <a:r>
              <a:rPr lang="pt-BR" sz="2200">
                <a:solidFill>
                  <a:srgbClr val="292934"/>
                </a:solidFill>
              </a:rPr>
              <a:t>Oracle Linux</a:t>
            </a: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1800"/>
              <a:buFont typeface="Arial"/>
              <a:buChar char="○"/>
            </a:pPr>
            <a:r>
              <a:rPr lang="pt-BR" sz="1800">
                <a:solidFill>
                  <a:srgbClr val="292934"/>
                </a:solidFill>
              </a:rPr>
              <a:t>Distribuição Linux empacotada e distribuída livremente pela Oracle, parcialmente a partir do código-fonte do Red Hat Enterprise Linux, substituindo a marca da Red Hat pela da Oracle.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200"/>
              <a:buFont typeface="Arial"/>
              <a:buChar char="●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Red Hat Enterprise Linux: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1800"/>
              <a:buChar char="○"/>
            </a:pPr>
            <a:r>
              <a:rPr lang="pt-BR" sz="1800">
                <a:solidFill>
                  <a:srgbClr val="292934"/>
                </a:solidFill>
              </a:rPr>
              <a:t>Sistema Operacional para o mercado corporativo (Servidores), open source, com </a:t>
            </a:r>
            <a:r>
              <a:rPr lang="pt-BR" sz="1800">
                <a:solidFill>
                  <a:srgbClr val="292934"/>
                </a:solidFill>
              </a:rPr>
              <a:t>licença</a:t>
            </a:r>
            <a:r>
              <a:rPr lang="pt-BR" sz="1800">
                <a:solidFill>
                  <a:srgbClr val="292934"/>
                </a:solidFill>
              </a:rPr>
              <a:t> </a:t>
            </a:r>
            <a:r>
              <a:rPr lang="pt-BR" sz="1800">
                <a:solidFill>
                  <a:srgbClr val="292934"/>
                </a:solidFill>
              </a:rPr>
              <a:t>proprietária.</a:t>
            </a:r>
            <a:endParaRPr sz="1800">
              <a:solidFill>
                <a:srgbClr val="292934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200"/>
              <a:buChar char="●"/>
            </a:pPr>
            <a:r>
              <a:rPr lang="pt-BR" sz="2200">
                <a:solidFill>
                  <a:srgbClr val="292934"/>
                </a:solidFill>
              </a:rPr>
              <a:t>CentOS:</a:t>
            </a:r>
            <a:endParaRPr sz="22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1800"/>
              <a:buChar char="○"/>
            </a:pPr>
            <a:r>
              <a:rPr lang="pt-BR" sz="1800">
                <a:solidFill>
                  <a:srgbClr val="292934"/>
                </a:solidFill>
              </a:rPr>
              <a:t>Derivado do Red Hat Enterprise Linux, licença gratuita, mantida pela comunidade.</a:t>
            </a:r>
            <a:endParaRPr sz="1800">
              <a:solidFill>
                <a:srgbClr val="292934"/>
              </a:solidFill>
            </a:endParaRPr>
          </a:p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200"/>
              <a:buFont typeface="Arial"/>
              <a:buChar char="●"/>
            </a:pPr>
            <a:r>
              <a:rPr b="0" i="0" lang="pt-BR" sz="22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Ubuntu: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1800"/>
              <a:buFont typeface="Arial"/>
              <a:buChar char="○"/>
            </a:pPr>
            <a:r>
              <a:rPr b="0" i="0" lang="pt-BR" sz="18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Distribuição baseado em Debian e patrocinada pela Canonical, com versão LTS (Long Term Support)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Linux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0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400"/>
              <a:buFont typeface="Arial"/>
              <a:buChar char="●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“A Mente por Trás do Linux" por Linus Torvalds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rPr b="0" i="0" lang="pt-BR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https://www.ted.com/talks/linus_torvalds_the_mind_behind_linux?language=pt-br</a:t>
            </a:r>
            <a:endParaRPr sz="2400">
              <a:solidFill>
                <a:srgbClr val="292934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292934"/>
              </a:buClr>
              <a:buSzPts val="2400"/>
              <a:buChar char="●"/>
            </a:pPr>
            <a:r>
              <a:rPr lang="pt-BR" sz="2400" u="sng">
                <a:solidFill>
                  <a:schemeClr val="hlink"/>
                </a:solidFill>
                <a:hlinkClick r:id="rId4"/>
              </a:rPr>
              <a:t>https://www.kernel.org/category/about.html</a:t>
            </a:r>
            <a:endParaRPr sz="2400">
              <a:solidFill>
                <a:srgbClr val="292934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400"/>
              <a:buChar char="●"/>
            </a:pPr>
            <a:r>
              <a:rPr lang="pt-BR" sz="2400" u="sng">
                <a:solidFill>
                  <a:schemeClr val="hlink"/>
                </a:solidFill>
                <a:hlinkClick r:id="rId5"/>
              </a:rPr>
              <a:t>https://kapeli.com/cheat_sheets/Licenses.docset/Contents/Resources/Documents/index</a:t>
            </a:r>
            <a:endParaRPr sz="2400">
              <a:solidFill>
                <a:srgbClr val="292934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34"/>
              </a:buClr>
              <a:buSzPts val="2400"/>
              <a:buChar char="●"/>
            </a:pPr>
            <a:r>
              <a:rPr lang="pt-BR" sz="2400">
                <a:solidFill>
                  <a:srgbClr val="292934"/>
                </a:solidFill>
              </a:rPr>
              <a:t>https://www.inf.ufsc.br/~j.barreto/cca/sisop/unixe.html</a:t>
            </a:r>
            <a:endParaRPr sz="2400">
              <a:solidFill>
                <a:srgbClr val="292934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1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Ferramentas 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41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182160" lvl="0" marL="1828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Virtualbox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Linux – Sugestão de instalação: </a:t>
            </a:r>
            <a:r>
              <a:rPr lang="pt-BR" sz="2400">
                <a:solidFill>
                  <a:srgbClr val="292934"/>
                </a:solidFill>
              </a:rPr>
              <a:t>Ubunty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Plano de ensino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182160" lvl="0" marL="1828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Objetivo Geral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3A299"/>
              </a:buClr>
              <a:buSzPts val="17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Administrar sistemas operacionais de código aberto (Linux).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0" marL="1828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Objetivos Específicos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60" lvl="1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3A299"/>
              </a:buClr>
              <a:buSzPts val="17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Instalar distribuições Linux;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1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3A299"/>
              </a:buClr>
              <a:buSzPts val="17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Operar o Linux em modo texto e gráfico.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dcdf4a7a61_0_1"/>
          <p:cNvSpPr/>
          <p:nvPr/>
        </p:nvSpPr>
        <p:spPr>
          <a:xfrm>
            <a:off x="457200" y="533520"/>
            <a:ext cx="8229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Plano de ensino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1dcdf4a7a61_0_1"/>
          <p:cNvSpPr/>
          <p:nvPr/>
        </p:nvSpPr>
        <p:spPr>
          <a:xfrm>
            <a:off x="457200" y="1600200"/>
            <a:ext cx="822900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0" marL="18288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Clr>
                <a:srgbClr val="93A299"/>
              </a:buClr>
              <a:buSzPts val="204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Ementa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1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3A299"/>
              </a:buClr>
              <a:buSzPts val="17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Instalação de sistemas operacionais Linux;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2159" lvl="1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3A299"/>
              </a:buClr>
              <a:buSzPts val="17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Gerência dos recursos de hardware e software do sistema.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79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Plano de ensino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440" y="1989000"/>
            <a:ext cx="8531640" cy="35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Bibliografia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1640" y="1412640"/>
            <a:ext cx="7019640" cy="20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640" y="3656880"/>
            <a:ext cx="6875640" cy="3021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/>
          <p:nvPr/>
        </p:nvSpPr>
        <p:spPr>
          <a:xfrm>
            <a:off x="457200" y="533520"/>
            <a:ext cx="8228880" cy="9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4000" u="none" cap="none" strike="noStrike">
                <a:solidFill>
                  <a:srgbClr val="D2533C"/>
                </a:solidFill>
                <a:latin typeface="Arial"/>
                <a:ea typeface="Arial"/>
                <a:cs typeface="Arial"/>
                <a:sym typeface="Arial"/>
              </a:rPr>
              <a:t>Método de avaliação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457200" y="1600200"/>
            <a:ext cx="8228880" cy="48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156760" lvl="0" marL="18288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3A299"/>
              </a:buClr>
              <a:buSzPts val="2351"/>
              <a:buFont typeface="Arial"/>
              <a:buChar char="•"/>
            </a:pPr>
            <a:r>
              <a:rPr b="0" i="0" lang="pt-BR" sz="283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Grau 1:   </a:t>
            </a:r>
            <a:endParaRPr b="0" i="0" sz="283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lang="pt-BR" sz="2467">
                <a:solidFill>
                  <a:srgbClr val="292934"/>
                </a:solidFill>
              </a:rPr>
              <a:t>Trabalho</a:t>
            </a:r>
            <a:r>
              <a:rPr b="0" i="0" lang="pt-BR" sz="246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(3,0) </a:t>
            </a:r>
            <a:endParaRPr b="0" i="0" sz="246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lang="pt-BR" sz="2467">
                <a:solidFill>
                  <a:srgbClr val="292934"/>
                </a:solidFill>
              </a:rPr>
              <a:t>Pessoal (1,0)</a:t>
            </a:r>
            <a:endParaRPr sz="2467">
              <a:solidFill>
                <a:srgbClr val="292934"/>
              </a:solidFill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lang="pt-BR" sz="2467">
                <a:solidFill>
                  <a:srgbClr val="292934"/>
                </a:solidFill>
              </a:rPr>
              <a:t>Prova G1 (6,0)</a:t>
            </a:r>
            <a:endParaRPr sz="2467">
              <a:solidFill>
                <a:srgbClr val="292934"/>
              </a:solidFill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b="0" i="0" sz="246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0" marL="182880" marR="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Clr>
                <a:srgbClr val="93A299"/>
              </a:buClr>
              <a:buSzPts val="2351"/>
              <a:buFont typeface="Arial"/>
              <a:buChar char="•"/>
            </a:pPr>
            <a:r>
              <a:rPr b="0" i="0" lang="pt-BR" sz="283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Grau 2: 	</a:t>
            </a:r>
            <a:endParaRPr b="0" i="0" sz="283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lang="pt-BR" sz="2467">
                <a:solidFill>
                  <a:srgbClr val="292934"/>
                </a:solidFill>
              </a:rPr>
              <a:t>Trabalho</a:t>
            </a:r>
            <a:r>
              <a:rPr b="0" i="0" lang="pt-BR" sz="246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(4,0)</a:t>
            </a:r>
            <a:endParaRPr b="0" i="0" sz="2467" u="none" cap="none" strike="noStrike">
              <a:solidFill>
                <a:srgbClr val="29293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lang="pt-BR" sz="2467">
                <a:solidFill>
                  <a:srgbClr val="292934"/>
                </a:solidFill>
              </a:rPr>
              <a:t>Pessoal (1,0)</a:t>
            </a:r>
            <a:r>
              <a:rPr b="0" i="0" lang="pt-BR" sz="246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46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1" marL="457200" marR="0" rtl="0" algn="l">
              <a:lnSpc>
                <a:spcPct val="80000"/>
              </a:lnSpc>
              <a:spcBef>
                <a:spcPts val="621"/>
              </a:spcBef>
              <a:spcAft>
                <a:spcPts val="0"/>
              </a:spcAft>
              <a:buClr>
                <a:srgbClr val="93A299"/>
              </a:buClr>
              <a:buSzPts val="2037"/>
              <a:buFont typeface="Arial"/>
              <a:buChar char="•"/>
            </a:pPr>
            <a:r>
              <a:rPr b="0" i="0" lang="pt-BR" sz="246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Trabalho Prático (</a:t>
            </a:r>
            <a:r>
              <a:rPr lang="pt-BR" sz="2467">
                <a:solidFill>
                  <a:srgbClr val="292934"/>
                </a:solidFill>
              </a:rPr>
              <a:t>5</a:t>
            </a:r>
            <a:r>
              <a:rPr b="0" i="0" lang="pt-BR" sz="246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,0)</a:t>
            </a:r>
            <a:endParaRPr b="0" i="0" sz="246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b="0" i="0" sz="2467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6760" lvl="0" marL="182880" marR="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Clr>
                <a:srgbClr val="93A299"/>
              </a:buClr>
              <a:buSzPts val="2351"/>
              <a:buFont typeface="Arial"/>
              <a:buChar char="•"/>
            </a:pPr>
            <a:r>
              <a:rPr b="0" i="0" lang="pt-BR" sz="2837" u="none" cap="none" strike="noStrike">
                <a:solidFill>
                  <a:srgbClr val="292934"/>
                </a:solidFill>
                <a:latin typeface="Arial"/>
                <a:ea typeface="Arial"/>
                <a:cs typeface="Arial"/>
                <a:sym typeface="Arial"/>
              </a:rPr>
              <a:t> Substituição</a:t>
            </a:r>
            <a:r>
              <a:rPr lang="pt-BR" sz="2837">
                <a:solidFill>
                  <a:srgbClr val="292934"/>
                </a:solidFill>
              </a:rPr>
              <a:t>:</a:t>
            </a:r>
            <a:endParaRPr sz="2837">
              <a:solidFill>
                <a:srgbClr val="292934"/>
              </a:solidFill>
            </a:endParaRPr>
          </a:p>
          <a:p>
            <a:pPr indent="-408781" lvl="1" marL="914400" marR="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Clr>
                <a:srgbClr val="292934"/>
              </a:buClr>
              <a:buSzPts val="2838"/>
              <a:buChar char="•"/>
            </a:pPr>
            <a:r>
              <a:rPr lang="pt-BR" sz="2837">
                <a:solidFill>
                  <a:srgbClr val="292934"/>
                </a:solidFill>
              </a:rPr>
              <a:t>Prova (10,0)</a:t>
            </a:r>
            <a:endParaRPr sz="2837">
              <a:solidFill>
                <a:srgbClr val="29293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2015-10-17T21:12:10Z</dcterms:created>
  <dc:creator>Fabio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Apresentação na tela (4:3)</vt:lpwstr>
  </property>
  <property fmtid="{D5CDD505-2E9C-101B-9397-08002B2CF9AE}" pid="4" name="Slides">
    <vt:i4>41</vt:i4>
  </property>
</Properties>
</file>